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13"/>
  </p:notesMasterIdLst>
  <p:sldIdLst>
    <p:sldId id="257" r:id="rId2"/>
    <p:sldId id="261" r:id="rId3"/>
    <p:sldId id="258" r:id="rId4"/>
    <p:sldId id="262" r:id="rId5"/>
    <p:sldId id="264" r:id="rId6"/>
    <p:sldId id="263" r:id="rId7"/>
    <p:sldId id="265" r:id="rId8"/>
    <p:sldId id="266" r:id="rId9"/>
    <p:sldId id="267" r:id="rId10"/>
    <p:sldId id="268" r:id="rId11"/>
    <p:sldId id="282" r:id="rId1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3" d="100"/>
          <a:sy n="73" d="100"/>
        </p:scale>
        <p:origin x="-1800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14B6D44-3417-446B-9C18-694A949F5B1A}" type="datetimeFigureOut">
              <a:rPr lang="ar-IQ" smtClean="0"/>
              <a:pPr/>
              <a:t>14/03/1440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D5619C-FCF2-4D5A-ABE5-C4DAD566855B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24902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C38CB5-6253-4D14-A76B-F63AED1914BF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5E362-A39A-4E4D-8A70-FFB96E707C03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A340C8-2019-459E-9044-657FB8040478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0A4BB5-2D7D-444B-9951-E4D063DED253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2FCB2E-0CD0-4B52-BEC4-B198DCF98693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82D26E-B790-44B6-BF93-B786DCD2CE6E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D79BEB-C504-4AD9-878F-A5913C889D4A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59F20C-2566-4453-B2B3-A3BD51B7336B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5BE66-10DF-4ED4-AFDB-251EEEB3D061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49623A1-F8A2-428C-ACA2-FEDFC50DDE66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1CBA18-6FB0-4F00-A5E7-541A2BBE5A35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B2BACA-E207-42A3-828C-41AC32B16028}" type="datetime8">
              <a:rPr lang="ar-IQ" smtClean="0"/>
              <a:pPr/>
              <a:t>22 تشرين الثاني، 18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FCF01B2-D194-4A3F-BF8A-948A485985C2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85057"/>
            <a:ext cx="7772400" cy="1829761"/>
          </a:xfrm>
        </p:spPr>
        <p:txBody>
          <a:bodyPr/>
          <a:lstStyle/>
          <a:p>
            <a:pPr algn="ctr" rtl="0"/>
            <a:r>
              <a:rPr lang="en-US" dirty="0" smtClean="0"/>
              <a:t>Phases of Bacterial Growth </a:t>
            </a:r>
            <a:endParaRPr lang="ar-IQ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85800" y="4158122"/>
            <a:ext cx="7772400" cy="1199704"/>
          </a:xfrm>
        </p:spPr>
        <p:txBody>
          <a:bodyPr>
            <a:normAutofit fontScale="92500" lnSpcReduction="20000"/>
          </a:bodyPr>
          <a:lstStyle/>
          <a:p>
            <a:pPr algn="ctr" rtl="0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 – 1</a:t>
            </a:r>
            <a:r>
              <a:rPr lang="en-US" baseline="30000" dirty="0" smtClean="0"/>
              <a:t>st</a:t>
            </a:r>
            <a:r>
              <a:rPr lang="en-US" dirty="0" smtClean="0"/>
              <a:t> semester</a:t>
            </a:r>
          </a:p>
          <a:p>
            <a:pPr algn="ctr" rtl="0"/>
            <a:endParaRPr lang="en-US" dirty="0" smtClean="0"/>
          </a:p>
          <a:p>
            <a:pPr algn="ctr" rtl="0"/>
            <a:r>
              <a:rPr lang="en-US" dirty="0" smtClean="0"/>
              <a:t>Dr. </a:t>
            </a:r>
            <a:r>
              <a:rPr lang="en-US" dirty="0" err="1" smtClean="0"/>
              <a:t>Munira</a:t>
            </a:r>
            <a:r>
              <a:rPr lang="en-US" dirty="0" smtClean="0"/>
              <a:t> Ch. Ismail </a:t>
            </a:r>
          </a:p>
          <a:p>
            <a:pPr algn="ctr"/>
            <a:endParaRPr lang="ar-IQ" dirty="0"/>
          </a:p>
        </p:txBody>
      </p:sp>
      <p:pic>
        <p:nvPicPr>
          <p:cNvPr id="6" name="Picture 5" descr="شعارالكرخ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142852"/>
            <a:ext cx="2438400" cy="24288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0"/>
            <a:r>
              <a:rPr lang="en-US" dirty="0" smtClean="0"/>
              <a:t> Eventually the rate of death exceeds the rate of reproduction, and the number of viable cells declines.</a:t>
            </a:r>
          </a:p>
          <a:p>
            <a:pPr algn="just" rtl="0"/>
            <a:r>
              <a:rPr lang="en-US" dirty="0" smtClean="0"/>
              <a:t>The length of time before all cells have died differs markedly for various organisms. </a:t>
            </a:r>
          </a:p>
          <a:p>
            <a:pPr algn="just" rtl="0"/>
            <a:r>
              <a:rPr lang="en-US" dirty="0" smtClean="0"/>
              <a:t>Some species have a very short death phase, whereas others may take weeks or even years before all the cells in the culture have died.</a:t>
            </a:r>
          </a:p>
          <a:p>
            <a:pPr algn="just" rtl="0"/>
            <a:r>
              <a:rPr lang="en-US" dirty="0" smtClean="0"/>
              <a:t>During this phase, cells often assume unusual shapes, making it difficult to recognize bacteria in old cultures.</a:t>
            </a:r>
          </a:p>
          <a:p>
            <a:pPr algn="just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Death Phase</a:t>
            </a: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54242427-have-a-nice-day-handwriting-on-a-napkin-with-cup-of-coffee-and-p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500" y="2094389"/>
            <a:ext cx="4953000" cy="329946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 smtClean="0"/>
              <a:t>The growth of a bacterial culture is usually portrayed by plotting the number (or mass) of cells on a logarithmic scale as a function of time.</a:t>
            </a:r>
          </a:p>
          <a:p>
            <a:pPr algn="l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Bacterial Growth 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Curve </a:t>
            </a:r>
            <a:endParaRPr lang="ar-IQ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pic>
        <p:nvPicPr>
          <p:cNvPr id="6" name="صورة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46" y="1481138"/>
            <a:ext cx="6888107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b="1" dirty="0" smtClean="0"/>
              <a:t>Lag Phase (Metabolic activity, but no increase in numbers)</a:t>
            </a:r>
            <a:endParaRPr lang="en-US" dirty="0" smtClean="0"/>
          </a:p>
          <a:p>
            <a:pPr algn="just" rtl="0"/>
            <a:r>
              <a:rPr lang="en-US" dirty="0" smtClean="0"/>
              <a:t>When bacteria are inoculated into fresh medium, reproduction does not usually begin immediately.</a:t>
            </a:r>
          </a:p>
          <a:p>
            <a:pPr algn="just" rtl="0"/>
            <a:r>
              <a:rPr lang="en-US" dirty="0" smtClean="0"/>
              <a:t>cell mass and size begin to increase before cell numbers increase and the synthesis of macromolecules (RNAs, proteins, etc.) needed for growth in the new medium occurs.</a:t>
            </a:r>
          </a:p>
          <a:p>
            <a:pPr algn="just" rtl="0"/>
            <a:r>
              <a:rPr lang="en-US" dirty="0" smtClean="0"/>
              <a:t>The length of the lag phase depends on:</a:t>
            </a:r>
          </a:p>
          <a:p>
            <a:pPr algn="just" rtl="0">
              <a:buFontTx/>
              <a:buChar char="-"/>
            </a:pPr>
            <a:r>
              <a:rPr lang="en-US" dirty="0" smtClean="0"/>
              <a:t>The kind of bacteria</a:t>
            </a:r>
          </a:p>
          <a:p>
            <a:pPr algn="just" rtl="0">
              <a:buFontTx/>
              <a:buChar char="-"/>
            </a:pPr>
            <a:r>
              <a:rPr lang="en-US" dirty="0" smtClean="0"/>
              <a:t>The age and size of the </a:t>
            </a:r>
            <a:r>
              <a:rPr lang="en-US" dirty="0" err="1" smtClean="0"/>
              <a:t>inoculum</a:t>
            </a:r>
            <a:endParaRPr lang="en-US" dirty="0" smtClean="0"/>
          </a:p>
          <a:p>
            <a:pPr algn="just" rtl="0">
              <a:buFontTx/>
              <a:buChar char="-"/>
            </a:pPr>
            <a:r>
              <a:rPr lang="en-US" dirty="0" smtClean="0"/>
              <a:t>The nature of the medium from which they were taken</a:t>
            </a:r>
          </a:p>
          <a:p>
            <a:pPr algn="just" rtl="0">
              <a:buFontTx/>
              <a:buChar char="-"/>
            </a:pPr>
            <a:r>
              <a:rPr lang="en-US" dirty="0" smtClean="0"/>
              <a:t>The nutrients present in the new medium.</a:t>
            </a:r>
          </a:p>
          <a:p>
            <a:pPr algn="l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1. Lag Phase </a:t>
            </a: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Curve </a:t>
            </a:r>
            <a:endParaRPr lang="ar-IQ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pic>
        <p:nvPicPr>
          <p:cNvPr id="6" name="صورة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46" y="1481138"/>
            <a:ext cx="6888107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33754"/>
          </a:xfrm>
        </p:spPr>
        <p:txBody>
          <a:bodyPr>
            <a:normAutofit fontScale="77500" lnSpcReduction="20000"/>
          </a:bodyPr>
          <a:lstStyle/>
          <a:p>
            <a:pPr algn="just" rtl="0"/>
            <a:r>
              <a:rPr lang="en-US" dirty="0" smtClean="0"/>
              <a:t>During the exponential growth phase, cell numbers increase in a logarithmic manner with a constant generation time. Each cell generation results in a doubling of the population. Most bacteria reproduce by binary fission.</a:t>
            </a:r>
          </a:p>
          <a:p>
            <a:pPr algn="just" rtl="0"/>
            <a:r>
              <a:rPr lang="en-US" dirty="0" smtClean="0"/>
              <a:t>Both cell number and mass increase in a co-ordinate manner during log phase, and measurements of either parameter can be used to determine the generation time.</a:t>
            </a:r>
          </a:p>
          <a:p>
            <a:pPr algn="just" rtl="0"/>
            <a:r>
              <a:rPr lang="en-US" dirty="0" smtClean="0"/>
              <a:t>The rate of cell division is dependent on the type of organism, the nature of the medium, the temperature, and, for aerobic organisms, the rate of aeration.</a:t>
            </a:r>
          </a:p>
          <a:p>
            <a:pPr algn="just" rtl="0"/>
            <a:r>
              <a:rPr lang="en-US" b="1" i="1" dirty="0" smtClean="0">
                <a:solidFill>
                  <a:srgbClr val="FF0000"/>
                </a:solidFill>
              </a:rPr>
              <a:t>Definition of balanced growth: </a:t>
            </a:r>
            <a:r>
              <a:rPr lang="en-US" dirty="0" smtClean="0"/>
              <a:t>An orderly increase of all cellular components.</a:t>
            </a:r>
          </a:p>
          <a:p>
            <a:pPr algn="just" rtl="0"/>
            <a:r>
              <a:rPr lang="en-US" dirty="0" smtClean="0"/>
              <a:t>In </a:t>
            </a:r>
            <a:r>
              <a:rPr lang="en-US" i="1" dirty="0" smtClean="0"/>
              <a:t>balanced growth, </a:t>
            </a:r>
            <a:r>
              <a:rPr lang="en-US" dirty="0" smtClean="0"/>
              <a:t>a doubling of biomass is accompanied by a doubling of all other components (i.e. protein, RNA and DNA). After doubling in size, each cell divides, yielding two identical cells.</a:t>
            </a:r>
          </a:p>
          <a:p>
            <a:pPr algn="l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3600" dirty="0" smtClean="0"/>
              <a:t>2. Log or Exponential Growth Phase</a:t>
            </a:r>
            <a:endParaRPr lang="ar-IQ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Curve </a:t>
            </a:r>
            <a:endParaRPr lang="ar-IQ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pic>
        <p:nvPicPr>
          <p:cNvPr id="6" name="صورة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46" y="1481138"/>
            <a:ext cx="6888107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286412"/>
          </a:xfrm>
        </p:spPr>
        <p:txBody>
          <a:bodyPr>
            <a:noAutofit/>
          </a:bodyPr>
          <a:lstStyle/>
          <a:p>
            <a:pPr algn="just" rtl="0"/>
            <a:r>
              <a:rPr lang="en-US" sz="2000" dirty="0" smtClean="0"/>
              <a:t>Logarithmic growth eventually slows because of accumulation of waste products, exhaustion of nutrients, change in pH, or a decrease in oxygen tension. The population then enters the stationary phase in which the number of viable cells remains about constant.</a:t>
            </a:r>
          </a:p>
          <a:p>
            <a:pPr algn="just" rtl="0"/>
            <a:r>
              <a:rPr lang="en-US" sz="2000" dirty="0" smtClean="0"/>
              <a:t>Usually, there is a steady state in which some cells die and others continue to divide. Entry into the stationary phase or even starvation for a required nutrient need not result in the killing of most bacteria.</a:t>
            </a:r>
          </a:p>
          <a:p>
            <a:pPr algn="just" rtl="0"/>
            <a:r>
              <a:rPr lang="en-US" sz="2000" dirty="0" smtClean="0"/>
              <a:t> This phase may last for only a few hours, but in some cases can last for days, months or years depending on the species and conditions.</a:t>
            </a:r>
          </a:p>
          <a:p>
            <a:pPr algn="just" rtl="0"/>
            <a:r>
              <a:rPr lang="en-US" sz="2000" dirty="0" smtClean="0"/>
              <a:t>Almost all pathogenic bacteria will grow to a concentration of between 5 x 108 to 1 x 109 bacteria per ml at the stationary phase when grown in a test tube in a lab.</a:t>
            </a:r>
            <a:endParaRPr lang="ar-IQ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/>
              <a:t>3. Stationary Phase</a:t>
            </a: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Curve </a:t>
            </a:r>
            <a:endParaRPr lang="ar-IQ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 (4+5)</a:t>
            </a:r>
            <a:endParaRPr lang="ar-IQ"/>
          </a:p>
        </p:txBody>
      </p:sp>
      <p:pic>
        <p:nvPicPr>
          <p:cNvPr id="6" name="صورة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46" y="1481138"/>
            <a:ext cx="6888107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</TotalTime>
  <Words>445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Phases of Bacterial Growth </vt:lpstr>
      <vt:lpstr>Bacterial Growth </vt:lpstr>
      <vt:lpstr>Growth Curve </vt:lpstr>
      <vt:lpstr>1. Lag Phase </vt:lpstr>
      <vt:lpstr>Growth Curve </vt:lpstr>
      <vt:lpstr>2. Log or Exponential Growth Phase</vt:lpstr>
      <vt:lpstr>Growth Curve </vt:lpstr>
      <vt:lpstr>3. Stationary Phase</vt:lpstr>
      <vt:lpstr>Growth Curve </vt:lpstr>
      <vt:lpstr>4. Death Phase</vt:lpstr>
      <vt:lpstr>PowerPoint Presentation</vt:lpstr>
    </vt:vector>
  </TitlesOfParts>
  <Company>By DR.Ahmed Saker 2o1O ;)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Bacterial Growth </dc:title>
  <dc:creator>hp</dc:creator>
  <cp:lastModifiedBy>Nada</cp:lastModifiedBy>
  <cp:revision>52</cp:revision>
  <dcterms:created xsi:type="dcterms:W3CDTF">2018-10-20T07:46:42Z</dcterms:created>
  <dcterms:modified xsi:type="dcterms:W3CDTF">2018-11-22T18:39:40Z</dcterms:modified>
</cp:coreProperties>
</file>